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4" r:id="rId2"/>
  </p:sldMasterIdLst>
  <p:notesMasterIdLst>
    <p:notesMasterId r:id="rId44"/>
  </p:notesMasterIdLst>
  <p:sldIdLst>
    <p:sldId id="2602" r:id="rId3"/>
    <p:sldId id="330" r:id="rId4"/>
    <p:sldId id="2600" r:id="rId5"/>
    <p:sldId id="2589" r:id="rId6"/>
    <p:sldId id="2591" r:id="rId7"/>
    <p:sldId id="2594" r:id="rId8"/>
    <p:sldId id="2603" r:id="rId9"/>
    <p:sldId id="2596" r:id="rId10"/>
    <p:sldId id="476" r:id="rId11"/>
    <p:sldId id="1063" r:id="rId12"/>
    <p:sldId id="2562" r:id="rId13"/>
    <p:sldId id="2563" r:id="rId14"/>
    <p:sldId id="2565" r:id="rId15"/>
    <p:sldId id="2601" r:id="rId16"/>
    <p:sldId id="2595" r:id="rId17"/>
    <p:sldId id="2599" r:id="rId18"/>
    <p:sldId id="458" r:id="rId19"/>
    <p:sldId id="459" r:id="rId20"/>
    <p:sldId id="460" r:id="rId21"/>
    <p:sldId id="456" r:id="rId22"/>
    <p:sldId id="457" r:id="rId23"/>
    <p:sldId id="461" r:id="rId24"/>
    <p:sldId id="462" r:id="rId25"/>
    <p:sldId id="463" r:id="rId26"/>
    <p:sldId id="464" r:id="rId27"/>
    <p:sldId id="2597" r:id="rId28"/>
    <p:sldId id="401" r:id="rId29"/>
    <p:sldId id="403" r:id="rId30"/>
    <p:sldId id="404" r:id="rId31"/>
    <p:sldId id="375" r:id="rId32"/>
    <p:sldId id="376" r:id="rId33"/>
    <p:sldId id="405" r:id="rId34"/>
    <p:sldId id="377" r:id="rId35"/>
    <p:sldId id="378" r:id="rId36"/>
    <p:sldId id="381" r:id="rId37"/>
    <p:sldId id="394" r:id="rId38"/>
    <p:sldId id="387" r:id="rId39"/>
    <p:sldId id="388" r:id="rId40"/>
    <p:sldId id="389" r:id="rId41"/>
    <p:sldId id="391" r:id="rId42"/>
    <p:sldId id="3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eek Mitt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2"/>
    <p:restoredTop sz="94686"/>
  </p:normalViewPr>
  <p:slideViewPr>
    <p:cSldViewPr snapToGrid="0" snapToObjects="1">
      <p:cViewPr varScale="1">
        <p:scale>
          <a:sx n="125" d="100"/>
          <a:sy n="125" d="100"/>
        </p:scale>
        <p:origin x="19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01:27:44.785" idx="1">
    <p:pos x="6000" y="0"/>
    <p:text>Should we ack Vitaly somewhere, since he suggested some of these approaches?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72FB4-D3E2-AE43-B634-FEEAFFC420F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0969-AB06-8F45-A6FC-715D5764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c746a2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c746a2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6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AD45B4C-6127-D742-99DE-934FBCAE92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6C139-D727-FF40-BA5F-B26E957DFC5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E56FE6-68D9-1B45-8BD9-70339E55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14CA61-88A7-2E47-9DC1-E156178A9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32685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04D352F-14F7-2645-BD33-FFE17E54DE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ABBEA2-81B6-DD49-ADC8-C74427F32A99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2943457-92EF-CD4E-82FB-60C06897A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1C380EA-F018-8C4B-A328-B448D09014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9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c746a2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c746a2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6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pipeline works, but what if we want to make the representation even smaller?</a:t>
            </a:r>
          </a:p>
          <a:p>
            <a:endParaRPr/>
          </a:p>
          <a:p>
            <a:r>
              <a:t>Faster training</a:t>
            </a:r>
          </a:p>
          <a:p>
            <a:r>
              <a:t>Faster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5694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003E77B2-10A9-C540-989A-8E8F1CB25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97812F1-AD25-CF48-B71A-E25F044F2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960C044-2928-6842-AA1F-63111AA6F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77BDB3-EB0E-8546-8FBA-424C44FFF274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33DBA17-8B62-3249-8AE1-6FFEF4685B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87EF30-F40B-344C-80CE-5439974A9B8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DCC2D30-8DA4-794E-A893-CE9B64E4F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714375"/>
            <a:ext cx="6251575" cy="3517900"/>
          </a:xfrm>
          <a:ln/>
        </p:spPr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97215B72-9402-0C4E-ABC8-BFD56C0598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6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32A6E17-002C-7046-A507-C0E6A179B5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4D92B9-B0E2-C042-A864-729DD49067A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90499E-E0C3-D54A-9798-EC0CDBEF5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BD36A54-F09E-A749-B92A-D988DDF1D7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0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EE4F6C7-DF94-2940-904D-3268ADCC6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10AFC36B-D5F9-C04B-9C6F-D31F9E023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807B064-08D3-A64D-93FD-F6057E4108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27DAEC-1E82-CA46-BE35-779F5FB844AB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71B7294-D1D0-034D-8EBB-DCBF79D9D1D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77E049-EBD8-6B4E-A8DA-24AB8CAE936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78E8674-8798-7F45-8822-33025E97A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668843-42C9-6642-98B2-BFBA2AF51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4F7215E-3327-FA43-A3F7-CC23088E7FB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03FE10-EC7F-F04D-A4CF-E5D8767B21F6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FAF093B-B55F-5146-A6F0-9E8C58573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896204-10AB-1E4C-A74A-B73FEA351C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2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4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3D02-5D68-2446-BED9-278D1818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08036-1B1E-5E42-8B9A-E3794277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26A52-DAA8-9C48-A3A0-D2054EC3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854F-03E4-DE46-8F59-BE835B9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B9CD-4A62-3F4D-AD12-EDA3029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0D28-17B4-484F-B9CF-8FB2A7D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6DA1-CF47-554F-AA8D-FC1CAB4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53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78013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580033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76" r:id="rId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4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762953" y="1041400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Module 2: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Internet and </a:t>
            </a:r>
            <a:b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Networked Communications 101</a:t>
            </a:r>
          </a:p>
          <a:p>
            <a:pPr algn="l">
              <a:lnSpc>
                <a:spcPct val="100000"/>
              </a:lnSpc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965369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E0DE2-6E49-A948-B493-A4EE4FD9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0850"/>
            <a:ext cx="9783417" cy="52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Data Representation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xfrm>
            <a:off x="550200" y="1199331"/>
            <a:ext cx="11272200" cy="5658669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74988" indent="-423323"/>
            <a:r>
              <a:rPr lang="en" sz="2000" dirty="0"/>
              <a:t>We aim for general representations, with </a:t>
            </a:r>
            <a:r>
              <a:rPr lang="en" sz="2000" b="1" dirty="0">
                <a:solidFill>
                  <a:srgbClr val="C00000"/>
                </a:solidFill>
              </a:rPr>
              <a:t>consideration of cost/complexity </a:t>
            </a:r>
            <a:r>
              <a:rPr lang="en" sz="2000" dirty="0"/>
              <a:t>as part of the optimization.</a:t>
            </a:r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challenges</a:t>
            </a:r>
            <a:r>
              <a:rPr lang="en" sz="2400" dirty="0"/>
              <a:t> for representing the data</a:t>
            </a:r>
            <a:endParaRPr sz="2400" dirty="0"/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Scale (constantly generated)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Sequential dependencies (handshakes, parameter negotiation)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-US" sz="1800" dirty="0"/>
              <a:t>Non-uniform timeseries (network traffic is “</a:t>
            </a:r>
            <a:r>
              <a:rPr lang="en-US" sz="1800" dirty="0" err="1"/>
              <a:t>bursty</a:t>
            </a:r>
            <a:r>
              <a:rPr lang="en-US" sz="1800" dirty="0"/>
              <a:t>”)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Cross-flow dependencies (applications don’t use one flow)</a:t>
            </a:r>
            <a:endParaRPr sz="1800" dirty="0"/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choices</a:t>
            </a:r>
            <a:r>
              <a:rPr lang="en" sz="2400" dirty="0"/>
              <a:t> for representing traffic data, with different </a:t>
            </a:r>
            <a:r>
              <a:rPr lang="en" sz="2400" b="1" dirty="0">
                <a:solidFill>
                  <a:srgbClr val="C00000"/>
                </a:solidFill>
              </a:rPr>
              <a:t>costs</a:t>
            </a:r>
            <a:r>
              <a:rPr lang="en" sz="2400" b="1" dirty="0"/>
              <a:t>.</a:t>
            </a:r>
            <a:endParaRPr lang="en" sz="2400" dirty="0"/>
          </a:p>
          <a:p>
            <a:pPr marL="1219170" lvl="1" indent="-423323"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Packet: </a:t>
            </a:r>
            <a:r>
              <a:rPr lang="en-US" sz="1800" dirty="0">
                <a:solidFill>
                  <a:srgbClr val="C00000"/>
                </a:solidFill>
              </a:rPr>
              <a:t>Each packet is raw input to the model.</a:t>
            </a:r>
            <a:endParaRPr lang="en-US" sz="1800"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Event:</a:t>
            </a:r>
            <a:r>
              <a:rPr lang="en" sz="1800" dirty="0"/>
              <a:t> Each “traffic event” is a data point (e.g., spike in traffic). (Could also sub-select on only anomalous events, such as deviation from moving average.)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Time: </a:t>
            </a:r>
            <a:r>
              <a:rPr lang="en" sz="1800" dirty="0"/>
              <a:t>Traffic statistics are grouped/binned in time (challenge: bin size)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Volume: </a:t>
            </a:r>
            <a:r>
              <a:rPr lang="en" sz="1800" dirty="0"/>
              <a:t>Bins based on volume (non-uniform intervals). (Standardizes events.)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556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Model Selection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idx="1"/>
          </p:nvPr>
        </p:nvSpPr>
        <p:spPr>
          <a:xfrm>
            <a:off x="544679" y="1253331"/>
            <a:ext cx="11332581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/>
            <a:r>
              <a:rPr lang="en-US" sz="3200" dirty="0"/>
              <a:t>Consider problems with different levels of </a:t>
            </a:r>
            <a:r>
              <a:rPr lang="en-US" sz="3200" b="1" dirty="0">
                <a:solidFill>
                  <a:srgbClr val="C00000"/>
                </a:solidFill>
              </a:rPr>
              <a:t>complexity</a:t>
            </a:r>
            <a:r>
              <a:rPr lang="en-US" sz="3200" dirty="0"/>
              <a:t>.</a:t>
            </a:r>
            <a:endParaRPr lang="en-US" sz="2400" dirty="0"/>
          </a:p>
          <a:p>
            <a:pPr marL="609585" indent="-457189"/>
            <a:r>
              <a:rPr lang="en" sz="3200" b="1" dirty="0">
                <a:solidFill>
                  <a:srgbClr val="C00000"/>
                </a:solidFill>
              </a:rPr>
              <a:t>Simple Detectors: </a:t>
            </a:r>
            <a:r>
              <a:rPr lang="en" sz="3200" dirty="0"/>
              <a:t>Non-Temporal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Random forest</a:t>
            </a:r>
            <a:r>
              <a:rPr lang="en" dirty="0"/>
              <a:t>, SVM</a:t>
            </a:r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Convolutional Neural Network</a:t>
            </a:r>
            <a:endParaRPr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Work on some representations (volume based)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Challenge: </a:t>
            </a:r>
            <a:r>
              <a:rPr lang="en" b="1" dirty="0"/>
              <a:t>Do not capture temporal features</a:t>
            </a:r>
            <a:endParaRPr dirty="0"/>
          </a:p>
          <a:p>
            <a:pPr marL="609585" indent="-457189"/>
            <a:r>
              <a:rPr lang="en-US" sz="3200" b="1" dirty="0">
                <a:solidFill>
                  <a:srgbClr val="C00000"/>
                </a:solidFill>
              </a:rPr>
              <a:t>More Complex Detectors:</a:t>
            </a:r>
            <a:r>
              <a:rPr lang="en-US" sz="3200" dirty="0"/>
              <a:t> 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Long Short-Term Memory (LSTM), Gated Recurrent Units (GRU)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Can be used to capture temporal information from the features</a:t>
            </a:r>
            <a:br>
              <a:rPr lang="en" dirty="0"/>
            </a:b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3373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General Traffic Analysis Framework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8CC8-67C3-ED45-BA58-58D4F235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00" y="4384627"/>
            <a:ext cx="10515600" cy="16417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step has an associated cost.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Explore general capabilities, capturing the limits of what is possible in traffic analysis</a:t>
            </a:r>
          </a:p>
          <a:p>
            <a:pPr lvl="1"/>
            <a:r>
              <a:rPr lang="en-US" dirty="0"/>
              <a:t>Consider cost-accuracy tradeoffs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put…"/>
          <p:cNvSpPr txBox="1"/>
          <p:nvPr/>
        </p:nvSpPr>
        <p:spPr>
          <a:xfrm>
            <a:off x="398286" y="3123983"/>
            <a:ext cx="86837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Input</a:t>
            </a:r>
          </a:p>
          <a:p>
            <a:pPr algn="ctr">
              <a:defRPr sz="3500"/>
            </a:pPr>
            <a:r>
              <a:rPr sz="1750"/>
              <a:t>(Packets)</a:t>
            </a:r>
          </a:p>
        </p:txBody>
      </p:sp>
      <p:sp>
        <p:nvSpPr>
          <p:cNvPr id="389" name="Line"/>
          <p:cNvSpPr/>
          <p:nvPr/>
        </p:nvSpPr>
        <p:spPr>
          <a:xfrm>
            <a:off x="1528501" y="2643394"/>
            <a:ext cx="64483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18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125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>
            <a:off x="9794648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3" name="Model…"/>
          <p:cNvSpPr txBox="1"/>
          <p:nvPr/>
        </p:nvSpPr>
        <p:spPr>
          <a:xfrm>
            <a:off x="8629096" y="3123983"/>
            <a:ext cx="77335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Model </a:t>
            </a:r>
          </a:p>
          <a:p>
            <a:pPr algn="ctr">
              <a:defRPr sz="3500"/>
            </a:pPr>
            <a:r>
              <a:rPr sz="1750"/>
              <a:t>Training</a:t>
            </a:r>
          </a:p>
        </p:txBody>
      </p:sp>
      <p:sp>
        <p:nvSpPr>
          <p:cNvPr id="394" name="Output…"/>
          <p:cNvSpPr txBox="1"/>
          <p:nvPr/>
        </p:nvSpPr>
        <p:spPr>
          <a:xfrm>
            <a:off x="10134984" y="3123983"/>
            <a:ext cx="150752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Output</a:t>
            </a:r>
          </a:p>
          <a:p>
            <a:pPr algn="ctr">
              <a:defRPr sz="3500"/>
            </a:pPr>
            <a:r>
              <a:rPr sz="1750"/>
              <a:t>(Trained Model)</a:t>
            </a:r>
          </a:p>
        </p:txBody>
      </p:sp>
      <p:sp>
        <p:nvSpPr>
          <p:cNvPr id="395" name="Line"/>
          <p:cNvSpPr/>
          <p:nvPr/>
        </p:nvSpPr>
        <p:spPr>
          <a:xfrm>
            <a:off x="9149621" y="1827865"/>
            <a:ext cx="1" cy="36830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6" name="Labels"/>
          <p:cNvSpPr txBox="1"/>
          <p:nvPr/>
        </p:nvSpPr>
        <p:spPr>
          <a:xfrm>
            <a:off x="8757192" y="1499773"/>
            <a:ext cx="633187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pPr algn="ctr"/>
            <a:r>
              <a:rPr sz="1750" b="1" dirty="0">
                <a:solidFill>
                  <a:srgbClr val="C00000"/>
                </a:solidFill>
              </a:rPr>
              <a:t>Labels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6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786570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9" name="Data…"/>
          <p:cNvSpPr txBox="1"/>
          <p:nvPr/>
        </p:nvSpPr>
        <p:spPr>
          <a:xfrm>
            <a:off x="3861285" y="3123983"/>
            <a:ext cx="144655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Data </a:t>
            </a:r>
          </a:p>
          <a:p>
            <a:pPr algn="ctr">
              <a:defRPr sz="3500"/>
            </a:pPr>
            <a:r>
              <a:rPr sz="1750"/>
              <a:t>Representation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22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acket…"/>
          <p:cNvSpPr txBox="1"/>
          <p:nvPr/>
        </p:nvSpPr>
        <p:spPr>
          <a:xfrm>
            <a:off x="1889560" y="3123983"/>
            <a:ext cx="144263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Packet </a:t>
            </a:r>
          </a:p>
          <a:p>
            <a:pPr algn="ctr">
              <a:defRPr sz="3500"/>
            </a:pPr>
            <a:r>
              <a:rPr sz="1750"/>
              <a:t>Transformation</a:t>
            </a:r>
          </a:p>
        </p:txBody>
      </p:sp>
      <p:sp>
        <p:nvSpPr>
          <p:cNvPr id="402" name="Line"/>
          <p:cNvSpPr/>
          <p:nvPr/>
        </p:nvSpPr>
        <p:spPr>
          <a:xfrm>
            <a:off x="346338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3" name="Line"/>
          <p:cNvSpPr/>
          <p:nvPr/>
        </p:nvSpPr>
        <p:spPr>
          <a:xfrm>
            <a:off x="5392327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4" name="Representation…"/>
          <p:cNvSpPr txBox="1"/>
          <p:nvPr/>
        </p:nvSpPr>
        <p:spPr>
          <a:xfrm>
            <a:off x="6009772" y="2213789"/>
            <a:ext cx="1497846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 dirty="0"/>
              <a:t>Representation </a:t>
            </a:r>
          </a:p>
          <a:p>
            <a:pPr algn="ctr">
              <a:defRPr sz="3500"/>
            </a:pPr>
            <a:r>
              <a:rPr sz="1750" dirty="0"/>
              <a:t>Compression</a:t>
            </a:r>
          </a:p>
          <a:p>
            <a:pPr algn="ctr">
              <a:defRPr sz="3500"/>
            </a:pPr>
            <a:r>
              <a:rPr sz="175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3914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DA7239-4F4F-F84E-B8B6-C03BA011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542"/>
            <a:ext cx="7260771" cy="1325563"/>
          </a:xfrm>
        </p:spPr>
        <p:txBody>
          <a:bodyPr/>
          <a:lstStyle/>
          <a:p>
            <a:r>
              <a:rPr lang="en-US" dirty="0"/>
              <a:t>Application of Simple Machine Learning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D8CFD-2681-4040-82A4-7959BE2B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231A48-87BC-4F47-AC07-58C86D362A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2FC6C-7AAF-6F4F-BC75-6BEFB8A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BDECB-7644-1942-97F5-FF576B70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8FBCD-E611-534D-B032-D5131A1E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5E989-39A2-6E44-B48D-51831C6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0"/>
            <a:ext cx="1140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8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22983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4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9" y="1422400"/>
            <a:ext cx="5805487" cy="5175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1639889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1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30233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600201"/>
            <a:ext cx="5313362" cy="48355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349501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9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4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8" y="1600201"/>
            <a:ext cx="477361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1239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54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21854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88" y="1412876"/>
            <a:ext cx="8229600" cy="396081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70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126CB-1FB3-F84E-81A0-FE3FF98B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8D0E48-DDDE-9B43-A073-0C0ECA4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917" y="220556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Bonus: Predictive Analytics for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EE05-6B99-884A-A342-E983CEE8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FD061-0D81-EE42-8DEF-AE0EB4DE7396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2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7D5-A560-B243-8187-AAF51EC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A3F4EC4-81E0-3A48-A9F8-7753A4357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Rare events</a:t>
            </a:r>
          </a:p>
          <a:p>
            <a:r>
              <a:rPr lang="en-US" altLang="en-US"/>
              <a:t>Time-series analysis</a:t>
            </a:r>
          </a:p>
          <a:p>
            <a:r>
              <a:rPr lang="en-US" altLang="en-US"/>
              <a:t>Analysis of heterogenous data</a:t>
            </a:r>
          </a:p>
          <a:p>
            <a:r>
              <a:rPr lang="en-US" altLang="en-US"/>
              <a:t>Analysis of communication graphs</a:t>
            </a:r>
          </a:p>
          <a:p>
            <a:r>
              <a:rPr lang="en-US" altLang="en-US"/>
              <a:t>Need to analyze data in real time</a:t>
            </a:r>
          </a:p>
          <a:p>
            <a:r>
              <a:rPr lang="en-US" altLang="en-US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71461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39C5719C-5661-3B4A-BECC-31E017929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0851E-5A24-FA4C-82BA-9D0F6237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6627" name="Picture 10" descr="spam-over-time_cut.png">
            <a:extLst>
              <a:ext uri="{FF2B5EF4-FFF2-40B4-BE49-F238E27FC236}">
                <a16:creationId xmlns:a16="http://schemas.microsoft.com/office/drawing/2014/main" id="{AF85C3C0-5E1D-5C46-BF06-25A8209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1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13C6985-EE72-0A43-AAEA-6945E23195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85427-507A-F24A-B84C-839F4AA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F5A74-EDD2-A446-9DBF-9F27EEEC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basics</a:t>
            </a:r>
          </a:p>
          <a:p>
            <a:endParaRPr lang="en-US" dirty="0"/>
          </a:p>
          <a:p>
            <a:r>
              <a:rPr lang="en-US" dirty="0"/>
              <a:t>Data acquisition</a:t>
            </a:r>
          </a:p>
          <a:p>
            <a:endParaRPr lang="en-US" dirty="0"/>
          </a:p>
          <a:p>
            <a:r>
              <a:rPr lang="en-US" dirty="0"/>
              <a:t>Application of (simple) models</a:t>
            </a:r>
          </a:p>
          <a:p>
            <a:endParaRPr lang="en-US" dirty="0"/>
          </a:p>
          <a:p>
            <a:r>
              <a:rPr lang="en-US" dirty="0"/>
              <a:t>More complex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EC3A3-1E34-4043-BB7E-8DF537EE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5CEA3CC-12BF-BD49-86AA-E42F6865F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32318"/>
            <a:ext cx="8688917" cy="1060449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defTabSz="448722"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  <a:tab pos="4343291" algn="l"/>
                <a:tab pos="5067173" algn="l"/>
                <a:tab pos="5788939" algn="l"/>
                <a:tab pos="6514937" algn="l"/>
                <a:tab pos="7236703" algn="l"/>
                <a:tab pos="7960585" algn="l"/>
                <a:tab pos="8686583" algn="l"/>
              </a:tabLst>
            </a:pPr>
            <a:r>
              <a:rPr lang="fi-FI" altLang="en-US"/>
              <a:t>Conventional Approach #1: </a:t>
            </a:r>
            <a:br>
              <a:rPr lang="fi-FI" altLang="en-US"/>
            </a:br>
            <a:r>
              <a:rPr lang="fi-FI" altLang="en-US"/>
              <a:t>Content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F208-AE1E-AF43-B535-5BEC1BC9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5E4A8-7EC6-8043-BCB9-F2377506C7A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471C60AF-7BAD-0942-AC88-BC3F371F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7718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extLst>
              <a:ext uri="{FF2B5EF4-FFF2-40B4-BE49-F238E27FC236}">
                <a16:creationId xmlns:a16="http://schemas.microsoft.com/office/drawing/2014/main" id="{EEB158D1-B9E9-F743-9838-C3E133AD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94518"/>
            <a:ext cx="3505200" cy="315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D12BB731-88FA-D54C-B401-E85A47A7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263218"/>
            <a:ext cx="2734733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01BD479C-A3DA-A847-AB2E-824AEAC1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856317"/>
            <a:ext cx="10371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4105994A-305A-C14A-B24B-B7573620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3" y="5395384"/>
            <a:ext cx="162984" cy="38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2559C44B-DA5E-BF4B-844F-5DB92B24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2770717"/>
            <a:ext cx="27135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348F5029-B5A3-A04F-8A5B-FE1E4949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4370918"/>
            <a:ext cx="2713567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28681" name="Picture 5">
            <a:extLst>
              <a:ext uri="{FF2B5EF4-FFF2-40B4-BE49-F238E27FC236}">
                <a16:creationId xmlns:a16="http://schemas.microsoft.com/office/drawing/2014/main" id="{DAC1EC0A-5F44-454C-85C5-EE6CE58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51917"/>
            <a:ext cx="4900084" cy="14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662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8B5C94F-C663-E64E-8FE5-F81F087F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Conventional Approach #2: </a:t>
            </a:r>
            <a:br>
              <a:rPr lang="en-US" altLang="en-US"/>
            </a:br>
            <a:r>
              <a:rPr lang="en-US" altLang="en-US"/>
              <a:t>IP Addresses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D445B5E-3EC7-C445-A8B2-51D8195C1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048000"/>
            <a:ext cx="8229600" cy="2971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Problem:</a:t>
            </a:r>
            <a:r>
              <a:rPr lang="en-US" altLang="en-US"/>
              <a:t> IP addresses are ephemeral </a:t>
            </a:r>
          </a:p>
          <a:p>
            <a:r>
              <a:rPr lang="en-US" altLang="en-US"/>
              <a:t>Every day, 10% of senders are from previously unseen IP addresses</a:t>
            </a:r>
          </a:p>
          <a:p>
            <a:r>
              <a:rPr lang="en-US" altLang="en-US"/>
              <a:t>Possible causes</a:t>
            </a:r>
          </a:p>
          <a:p>
            <a:pPr lvl="1"/>
            <a:r>
              <a:rPr lang="en-US" altLang="en-US"/>
              <a:t>Dynamic addressing</a:t>
            </a:r>
          </a:p>
          <a:p>
            <a:pPr lvl="1"/>
            <a:r>
              <a:rPr lang="en-US" altLang="en-US"/>
              <a:t>New infections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440B8-2991-D34D-9392-A7F0180E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509EB6-D173-6E44-9A00-80AE28495B82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640B65D-A458-844E-861E-D8FC27DE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76400"/>
            <a:ext cx="7848600" cy="1200329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>
              <a:defRPr/>
            </a:pPr>
            <a:r>
              <a:rPr lang="en-US" altLang="en-US" sz="1800"/>
              <a:t>        by mail.gtnoise.net (Postfix) with ESMTP id 2A6EBC94A1</a:t>
            </a:r>
          </a:p>
          <a:p>
            <a:pPr eaLnBrk="1" hangingPunct="1">
              <a:defRPr/>
            </a:pPr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38459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4">
            <a:extLst>
              <a:ext uri="{FF2B5EF4-FFF2-40B4-BE49-F238E27FC236}">
                <a16:creationId xmlns:a16="http://schemas.microsoft.com/office/drawing/2014/main" id="{D22BF82B-1C48-E84B-BDBE-7C76ED8B3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 Lot Happens </a:t>
            </a:r>
            <a:r>
              <a:rPr lang="en-US" altLang="en-US" sz="3600" i="1"/>
              <a:t>Before</a:t>
            </a:r>
            <a:r>
              <a:rPr lang="en-US" altLang="en-US" sz="360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6E5B-57A2-DA40-83B5-D0D4616ECB89}"/>
              </a:ext>
            </a:extLst>
          </p:cNvPr>
          <p:cNvCxnSpPr/>
          <p:nvPr/>
        </p:nvCxnSpPr>
        <p:spPr>
          <a:xfrm>
            <a:off x="4519084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AFF5F-CAD9-3C4D-B6C1-770AD4B19C36}"/>
              </a:ext>
            </a:extLst>
          </p:cNvPr>
          <p:cNvCxnSpPr/>
          <p:nvPr/>
        </p:nvCxnSpPr>
        <p:spPr>
          <a:xfrm>
            <a:off x="7700433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183FB29-0A6E-9F43-838B-07F4F4FFBF08}"/>
              </a:ext>
            </a:extLst>
          </p:cNvPr>
          <p:cNvSpPr/>
          <p:nvPr/>
        </p:nvSpPr>
        <p:spPr>
          <a:xfrm>
            <a:off x="2891368" y="5871634"/>
            <a:ext cx="1579033" cy="2942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A06F1BD-E5A4-4A49-A84F-C29A341BCAC8}"/>
              </a:ext>
            </a:extLst>
          </p:cNvPr>
          <p:cNvSpPr>
            <a:spLocks noChangeAspect="1"/>
          </p:cNvSpPr>
          <p:nvPr/>
        </p:nvSpPr>
        <p:spPr>
          <a:xfrm rot="16200000">
            <a:off x="2464859" y="4697943"/>
            <a:ext cx="1246716" cy="999067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6679DE18-C8CE-AC4A-B6D6-A914AD20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4595285"/>
            <a:ext cx="884767" cy="8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AEA7132A-0F20-664B-98AA-0FE92713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03500"/>
            <a:ext cx="1706033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7" descr="mono-spam.PNG">
            <a:extLst>
              <a:ext uri="{FF2B5EF4-FFF2-40B4-BE49-F238E27FC236}">
                <a16:creationId xmlns:a16="http://schemas.microsoft.com/office/drawing/2014/main" id="{F9615EC4-CC6A-1D45-A84C-27E402A47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17" y="4510618"/>
            <a:ext cx="1462616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C198625C-78B9-6B40-94BF-C6EAE1DDDB05}"/>
              </a:ext>
            </a:extLst>
          </p:cNvPr>
          <p:cNvSpPr/>
          <p:nvPr/>
        </p:nvSpPr>
        <p:spPr>
          <a:xfrm rot="10800000">
            <a:off x="2499784" y="3858684"/>
            <a:ext cx="209549" cy="82126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337700-99BC-8246-BB2E-D6FE0A5B70E0}"/>
              </a:ext>
            </a:extLst>
          </p:cNvPr>
          <p:cNvSpPr/>
          <p:nvPr/>
        </p:nvSpPr>
        <p:spPr>
          <a:xfrm>
            <a:off x="3304118" y="2817285"/>
            <a:ext cx="749300" cy="476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9A76C-ABA3-E841-A83D-E8A61867BAB5}"/>
              </a:ext>
            </a:extLst>
          </p:cNvPr>
          <p:cNvSpPr/>
          <p:nvPr/>
        </p:nvSpPr>
        <p:spPr>
          <a:xfrm>
            <a:off x="7736418" y="1928284"/>
            <a:ext cx="29252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756391-284A-7F43-8419-96813750372B}"/>
              </a:ext>
            </a:extLst>
          </p:cNvPr>
          <p:cNvSpPr/>
          <p:nvPr/>
        </p:nvSpPr>
        <p:spPr>
          <a:xfrm>
            <a:off x="4470400" y="1928284"/>
            <a:ext cx="33443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ECE88-2763-1043-B30C-3FFBB8A359A3}"/>
              </a:ext>
            </a:extLst>
          </p:cNvPr>
          <p:cNvSpPr/>
          <p:nvPr/>
        </p:nvSpPr>
        <p:spPr>
          <a:xfrm>
            <a:off x="1714501" y="1928284"/>
            <a:ext cx="2766484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373425-5D90-EF43-8113-BA4C24F9AC9F}"/>
              </a:ext>
            </a:extLst>
          </p:cNvPr>
          <p:cNvGrpSpPr>
            <a:grpSpLocks/>
          </p:cNvGrpSpPr>
          <p:nvPr/>
        </p:nvGrpSpPr>
        <p:grpSpPr bwMode="auto">
          <a:xfrm>
            <a:off x="4842934" y="2628900"/>
            <a:ext cx="2796117" cy="3532717"/>
            <a:chOff x="3317421" y="2222474"/>
            <a:chExt cx="2797190" cy="3532524"/>
          </a:xfrm>
        </p:grpSpPr>
        <p:pic>
          <p:nvPicPr>
            <p:cNvPr id="32796" name="Picture 1">
              <a:extLst>
                <a:ext uri="{FF2B5EF4-FFF2-40B4-BE49-F238E27FC236}">
                  <a16:creationId xmlns:a16="http://schemas.microsoft.com/office/drawing/2014/main" id="{6E348349-6D7A-0945-AB84-52B8F90D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5">
              <a:extLst>
                <a:ext uri="{FF2B5EF4-FFF2-40B4-BE49-F238E27FC236}">
                  <a16:creationId xmlns:a16="http://schemas.microsoft.com/office/drawing/2014/main" id="{7BCC58F0-9ACA-5646-888C-5EBE9086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28CC4547-8AA3-8340-9CB2-0011B2D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1971"/>
              <a:ext cx="2509213" cy="1375758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031B51AE-230E-D74B-891B-9949CA6BD685}"/>
                </a:ext>
              </a:extLst>
            </p:cNvPr>
            <p:cNvSpPr/>
            <p:nvPr/>
          </p:nvSpPr>
          <p:spPr>
            <a:xfrm rot="10800000">
              <a:off x="4467213" y="374427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FD5C15E4-19A8-2F4C-B3CD-050D3144BCD5}"/>
                </a:ext>
              </a:extLst>
            </p:cNvPr>
            <p:cNvSpPr/>
            <p:nvPr/>
          </p:nvSpPr>
          <p:spPr>
            <a:xfrm rot="10800000">
              <a:off x="4467213" y="282992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E5DF30-D869-2E4D-8439-E7137470EC95}"/>
                </a:ext>
              </a:extLst>
            </p:cNvPr>
            <p:cNvSpPr/>
            <p:nvPr/>
          </p:nvSpPr>
          <p:spPr>
            <a:xfrm>
              <a:off x="4778481" y="3179155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72EFA-FF2C-0C49-A514-1356AEE22278}"/>
                </a:ext>
              </a:extLst>
            </p:cNvPr>
            <p:cNvSpPr/>
            <p:nvPr/>
          </p:nvSpPr>
          <p:spPr>
            <a:xfrm>
              <a:off x="4778481" y="2239406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6B369-1831-2B43-9550-18968B52BBD9}"/>
                </a:ext>
              </a:extLst>
            </p:cNvPr>
            <p:cNvSpPr/>
            <p:nvPr/>
          </p:nvSpPr>
          <p:spPr>
            <a:xfrm>
              <a:off x="3872200" y="5503128"/>
              <a:ext cx="2111127" cy="2518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C4FF4-3C42-DE40-850C-9F67E62196D4}"/>
              </a:ext>
            </a:extLst>
          </p:cNvPr>
          <p:cNvGrpSpPr>
            <a:grpSpLocks/>
          </p:cNvGrpSpPr>
          <p:nvPr/>
        </p:nvGrpSpPr>
        <p:grpSpPr bwMode="auto">
          <a:xfrm>
            <a:off x="7941733" y="2734733"/>
            <a:ext cx="2692400" cy="3236384"/>
            <a:chOff x="6417925" y="2810905"/>
            <a:chExt cx="2692449" cy="3237767"/>
          </a:xfrm>
        </p:grpSpPr>
        <p:pic>
          <p:nvPicPr>
            <p:cNvPr id="32786" name="Picture 28" descr="icann_logo.png">
              <a:extLst>
                <a:ext uri="{FF2B5EF4-FFF2-40B4-BE49-F238E27FC236}">
                  <a16:creationId xmlns:a16="http://schemas.microsoft.com/office/drawing/2014/main" id="{68EC5920-A2AF-BC47-8A68-44949994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30" descr="registrar_icon.png">
              <a:extLst>
                <a:ext uri="{FF2B5EF4-FFF2-40B4-BE49-F238E27FC236}">
                  <a16:creationId xmlns:a16="http://schemas.microsoft.com/office/drawing/2014/main" id="{94A2CCB0-B6CF-314D-A8D3-9100BDCB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0F366-416E-7543-9FCC-49027FBC40DF}"/>
                </a:ext>
              </a:extLst>
            </p:cNvPr>
            <p:cNvSpPr/>
            <p:nvPr/>
          </p:nvSpPr>
          <p:spPr>
            <a:xfrm>
              <a:off x="6417925" y="2810905"/>
              <a:ext cx="2010870" cy="364222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ABD7C5-96C6-9A49-8D31-3A6F8AF7BE36}"/>
                </a:ext>
              </a:extLst>
            </p:cNvPr>
            <p:cNvSpPr/>
            <p:nvPr/>
          </p:nvSpPr>
          <p:spPr>
            <a:xfrm flipV="1">
              <a:off x="7317525" y="4979298"/>
              <a:ext cx="211671" cy="27316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E5F4477F-C619-204C-B281-FD0B1C63D23B}"/>
                </a:ext>
              </a:extLst>
            </p:cNvPr>
            <p:cNvSpPr/>
            <p:nvPr/>
          </p:nvSpPr>
          <p:spPr>
            <a:xfrm flipV="1">
              <a:off x="7317525" y="4354615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EF4BC833-38C3-7945-8193-EB616C3699BE}"/>
                </a:ext>
              </a:extLst>
            </p:cNvPr>
            <p:cNvSpPr/>
            <p:nvPr/>
          </p:nvSpPr>
          <p:spPr>
            <a:xfrm flipV="1">
              <a:off x="7317525" y="3295829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C25044-A1F7-4549-81AC-FC2DA854424F}"/>
                </a:ext>
              </a:extLst>
            </p:cNvPr>
            <p:cNvSpPr/>
            <p:nvPr/>
          </p:nvSpPr>
          <p:spPr>
            <a:xfrm>
              <a:off x="7990638" y="3759577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66E11E-ED7B-3544-B7EC-D7FDEA47FCA0}"/>
                </a:ext>
              </a:extLst>
            </p:cNvPr>
            <p:cNvSpPr/>
            <p:nvPr/>
          </p:nvSpPr>
          <p:spPr>
            <a:xfrm>
              <a:off x="7990638" y="453037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0C2FF-399C-8442-B64A-0A7EC0E56977}"/>
                </a:ext>
              </a:extLst>
            </p:cNvPr>
            <p:cNvSpPr/>
            <p:nvPr/>
          </p:nvSpPr>
          <p:spPr>
            <a:xfrm>
              <a:off x="7990638" y="543669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32795" name="Picture 41" descr="Verisignlogo.png">
              <a:extLst>
                <a:ext uri="{FF2B5EF4-FFF2-40B4-BE49-F238E27FC236}">
                  <a16:creationId xmlns:a16="http://schemas.microsoft.com/office/drawing/2014/main" id="{BD235770-EF0C-CD4F-8B76-8E65FF7272D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B26C9-FFFF-C94E-BCBE-C1E5E25AC1C4}"/>
              </a:ext>
            </a:extLst>
          </p:cNvPr>
          <p:cNvCxnSpPr/>
          <p:nvPr/>
        </p:nvCxnSpPr>
        <p:spPr>
          <a:xfrm flipH="1">
            <a:off x="4038600" y="1877484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CBD6F8-1B71-784C-9E11-E965D362060F}"/>
              </a:ext>
            </a:extLst>
          </p:cNvPr>
          <p:cNvSpPr txBox="1"/>
          <p:nvPr/>
        </p:nvSpPr>
        <p:spPr>
          <a:xfrm>
            <a:off x="5687485" y="1473200"/>
            <a:ext cx="7530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876282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C24ED-9E3A-7340-8921-CBDC730A9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6564FF8-B87A-A54B-99D1-22F2F17A61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18218"/>
            <a:ext cx="8229600" cy="4525433"/>
          </a:xfrm>
        </p:spPr>
        <p:txBody>
          <a:bodyPr/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377" lvl="1" indent="-457189"/>
            <a:endParaRPr lang="en-US" altLang="en-US"/>
          </a:p>
          <a:p>
            <a:pPr marL="914377" lvl="1" indent="-457189">
              <a:buNone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2F3F-B9B0-0B46-A5D6-C0533F7F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2D2A17-0039-4144-9EE4-18237316405F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A0DD778-E04A-A94B-856F-1B9AA23CF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4084"/>
            <a:ext cx="8763000" cy="1143000"/>
          </a:xfrm>
        </p:spPr>
        <p:txBody>
          <a:bodyPr/>
          <a:lstStyle/>
          <a:p>
            <a:r>
              <a:rPr lang="en-US" altLang="en-US" sz="360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28996B2-6DB0-1245-AC81-7DD786915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4067" y="1132417"/>
            <a:ext cx="8830733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Agility: </a:t>
            </a:r>
            <a:r>
              <a:rPr lang="en-US" altLang="en-US">
                <a:solidFill>
                  <a:srgbClr val="000000"/>
                </a:solidFill>
              </a:rPr>
              <a:t>Spammers must escape detection</a:t>
            </a:r>
            <a:endParaRPr lang="en-US" altLang="en-US" b="1">
              <a:solidFill>
                <a:srgbClr val="000000"/>
              </a:solidFill>
            </a:endParaRP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Understanding</a:t>
            </a:r>
            <a:r>
              <a:rPr lang="en-US" altLang="en-US" b="1"/>
              <a:t> </a:t>
            </a:r>
            <a:r>
              <a:rPr lang="en-US" altLang="en-US"/>
              <a:t>network-level behavior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 </a:t>
            </a:r>
            <a:r>
              <a:rPr lang="en-US" altLang="en-US"/>
              <a:t>Detecting </a:t>
            </a:r>
            <a:r>
              <a:rPr lang="en-US" altLang="en-US" i="1"/>
              <a:t>agility</a:t>
            </a:r>
            <a:r>
              <a:rPr lang="en-US" altLang="en-US"/>
              <a:t> (BGP, DNS)</a:t>
            </a:r>
          </a:p>
          <a:p>
            <a:pPr lvl="1"/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Exposure: </a:t>
            </a:r>
            <a:r>
              <a:rPr lang="en-US" altLang="en-US"/>
              <a:t>Spammers behave differently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Supervised learning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based on features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</a:t>
            </a:r>
            <a:r>
              <a:rPr lang="en-US" altLang="en-US"/>
              <a:t> Which features to use?</a:t>
            </a:r>
          </a:p>
          <a:p>
            <a:endParaRPr lang="en-US" altLang="en-US" b="1">
              <a:solidFill>
                <a:srgbClr val="333399"/>
              </a:solidFill>
            </a:endParaRPr>
          </a:p>
          <a:p>
            <a:r>
              <a:rPr lang="en-US" altLang="en-US" b="1">
                <a:solidFill>
                  <a:srgbClr val="333399"/>
                </a:solidFill>
              </a:rPr>
              <a:t>Coordination</a:t>
            </a:r>
            <a:r>
              <a:rPr lang="en-US" altLang="en-US">
                <a:solidFill>
                  <a:srgbClr val="333399"/>
                </a:solidFill>
              </a:rPr>
              <a:t>: </a:t>
            </a:r>
            <a:r>
              <a:rPr lang="en-US" altLang="en-US">
                <a:solidFill>
                  <a:srgbClr val="000000"/>
                </a:solidFill>
              </a:rPr>
              <a:t>Spammers behave like each other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Clustering</a:t>
            </a:r>
            <a:r>
              <a:rPr lang="en-US" altLang="en-US">
                <a:solidFill>
                  <a:srgbClr val="333399"/>
                </a:solidFill>
              </a:rPr>
              <a:t> </a:t>
            </a:r>
            <a:r>
              <a:rPr lang="en-US" altLang="en-US"/>
              <a:t>based on common behavior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Challenge:</a:t>
            </a:r>
            <a:r>
              <a:rPr lang="en-US" altLang="en-US"/>
              <a:t> What behaviors cluster well?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E1885C-BE84-B146-B9E2-A42BE9E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EA449C-53B6-754A-BB27-9E0597343EB9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4EE23C30-5E34-2847-9BB6-963AFED1C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Sending Patterns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DE70D8-6AB1-624D-87EF-2820559A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F3CAF-AF2B-C241-A3C2-C7EE21F71E5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E590AC6F-5581-404F-B08A-FF2CFB8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8000"/>
            <a:ext cx="6383867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ext Box 5">
            <a:extLst>
              <a:ext uri="{FF2B5EF4-FFF2-40B4-BE49-F238E27FC236}">
                <a16:creationId xmlns:a16="http://schemas.microsoft.com/office/drawing/2014/main" id="{95CCFB23-B530-5C4F-9F80-DA08422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819401"/>
            <a:ext cx="2133600" cy="1938982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0861672F-B76C-924C-A04E-A87A5AC61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846" name="TextBox 1">
            <a:extLst>
              <a:ext uri="{FF2B5EF4-FFF2-40B4-BE49-F238E27FC236}">
                <a16:creationId xmlns:a16="http://schemas.microsoft.com/office/drawing/2014/main" id="{FEFF2ED1-3AC3-9146-8739-798B0BB4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356785"/>
            <a:ext cx="6275917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3510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72E768-6AC5-AD4E-BE93-9B0EC227B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Features: RuleFit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87642DD9-CEF3-6841-AB55-4BB439181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229600" cy="1676400"/>
          </a:xfrm>
        </p:spPr>
        <p:txBody>
          <a:bodyPr/>
          <a:lstStyle/>
          <a:p>
            <a:r>
              <a:rPr lang="en-US" altLang="en-US"/>
              <a:t>Put features into the RuleFit classifier</a:t>
            </a:r>
          </a:p>
          <a:p>
            <a:r>
              <a:rPr lang="en-US" altLang="en-US"/>
              <a:t>10-fold cross validation on one day of query logs from a large spam filtering appliance provider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18ABD3-D3E9-B248-9F3B-3EDE8AD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407CC6-19F6-8C40-8792-BCB4C83250F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43012" name="Rectangle 9">
            <a:extLst>
              <a:ext uri="{FF2B5EF4-FFF2-40B4-BE49-F238E27FC236}">
                <a16:creationId xmlns:a16="http://schemas.microsoft.com/office/drawing/2014/main" id="{D9049019-8DBE-4C44-8681-B19609DA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/>
              <a:t>Using </a:t>
            </a:r>
            <a:r>
              <a:rPr lang="en-US" altLang="en-US" sz="2800" i="1"/>
              <a:t>only network-level features</a:t>
            </a:r>
            <a:endParaRPr lang="en-US" altLang="en-US" sz="2800"/>
          </a:p>
        </p:txBody>
      </p:sp>
      <p:pic>
        <p:nvPicPr>
          <p:cNvPr id="43013" name="Picture 10">
            <a:extLst>
              <a:ext uri="{FF2B5EF4-FFF2-40B4-BE49-F238E27FC236}">
                <a16:creationId xmlns:a16="http://schemas.microsoft.com/office/drawing/2014/main" id="{A6A67E82-5578-494E-94A3-5F68E08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18" y="3012018"/>
            <a:ext cx="4288367" cy="18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3E4E008E-EAD8-F944-84B3-393977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5" y="2851151"/>
            <a:ext cx="4516967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BBEDD-C7F9-8843-898B-47020843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17" y="5981701"/>
            <a:ext cx="8839200" cy="83099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>
              <a:defRPr/>
            </a:pPr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3016" name="Picture 9">
            <a:extLst>
              <a:ext uri="{FF2B5EF4-FFF2-40B4-BE49-F238E27FC236}">
                <a16:creationId xmlns:a16="http://schemas.microsoft.com/office/drawing/2014/main" id="{8C1DB465-82D1-4345-AB58-64AB0783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085"/>
            <a:ext cx="116205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0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45256B8-B690-B346-92A3-CB691FF24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Going Back Earlier in Time:</a:t>
            </a:r>
            <a:br>
              <a:rPr lang="en-US" altLang="en-US" sz="3200"/>
            </a:br>
            <a:r>
              <a:rPr lang="en-US" altLang="en-US" sz="320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076-83C6-9644-A1E0-48A6B16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71651"/>
            <a:ext cx="8229600" cy="281516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b="1" dirty="0">
                <a:solidFill>
                  <a:schemeClr val="accent6"/>
                </a:solidFill>
              </a:rPr>
              <a:t>Alternative: </a:t>
            </a:r>
            <a:r>
              <a:rPr lang="en-US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B8EF-7F79-B043-BF2F-ACD25BE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CA4AB2-AA84-1244-98C8-0AC56D11DDE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4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E667059-CD41-A746-8425-A5D9A86D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Predictive Analytics and DNS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DDBE8C-2355-9442-89D3-0F6FE20C2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Domain registration and resource record establishment </a:t>
            </a:r>
            <a:r>
              <a:rPr lang="en-US" altLang="en-US" b="1">
                <a:solidFill>
                  <a:srgbClr val="333399"/>
                </a:solidFill>
              </a:rPr>
              <a:t>occur before attacks take place</a:t>
            </a:r>
          </a:p>
          <a:p>
            <a:r>
              <a:rPr lang="en-US" altLang="en-US"/>
              <a:t>DNS infrastructure for scam domains is located in </a:t>
            </a:r>
            <a:r>
              <a:rPr lang="en-US" altLang="en-US" b="1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altLang="en-US"/>
              <a:t> than the infrastructure for legitimate domains.</a:t>
            </a:r>
          </a:p>
          <a:p>
            <a:r>
              <a:rPr lang="en-US" altLang="en-US" b="1">
                <a:solidFill>
                  <a:srgbClr val="333399"/>
                </a:solidFill>
              </a:rPr>
              <a:t>Early lookup patterns </a:t>
            </a:r>
            <a:r>
              <a:rPr lang="en-US" altLang="en-US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6480-135A-E84E-953B-7AEFFEF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DEA591-2EA2-E143-8436-5FADB7628F8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2906AF15-A3B5-054A-8EB6-D4C9D95D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7" y="6045201"/>
            <a:ext cx="8229600" cy="5847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845961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46FB8F6-D6E9-5043-9943-8C135D040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Prediction: </a:t>
            </a:r>
            <a:br>
              <a:rPr lang="en-US" altLang="en-US"/>
            </a:br>
            <a:r>
              <a:rPr lang="en-US" altLang="en-US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A68-D1EE-B94C-9B8E-B36D688A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B9B7D-5089-F948-93C1-BEC6EB1A3DF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38856815-4828-D44F-9B26-E9378DE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5C502974-F52D-B94C-8051-BDF0298C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1" y="3536952"/>
            <a:ext cx="4042833" cy="120031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365800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Computer Networking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305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03BCD069-7C5B-4D45-8E54-0405F950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422B-D9CE-1A40-AD34-96CE9B9F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9DD82-21FF-164C-AC7D-6DA7AC07D0DE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A4B1946-DEC2-CA44-966B-CBF90961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4" y="1538817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7">
            <a:extLst>
              <a:ext uri="{FF2B5EF4-FFF2-40B4-BE49-F238E27FC236}">
                <a16:creationId xmlns:a16="http://schemas.microsoft.com/office/drawing/2014/main" id="{457E8954-4398-3247-92E2-4F1625FE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733" y="2499785"/>
            <a:ext cx="3208867" cy="1754316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364915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17A0BF-CA93-0449-AF9D-5C3E8A219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Lookup Behavior</a:t>
            </a:r>
          </a:p>
        </p:txBody>
      </p:sp>
      <p:sp>
        <p:nvSpPr>
          <p:cNvPr id="49154" name="Content Placeholder 3">
            <a:extLst>
              <a:ext uri="{FF2B5EF4-FFF2-40B4-BE49-F238E27FC236}">
                <a16:creationId xmlns:a16="http://schemas.microsoft.com/office/drawing/2014/main" id="{C265F677-A0A9-2647-AD46-45F3AFA22A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617" y="1600200"/>
            <a:ext cx="8229600" cy="1949451"/>
          </a:xfrm>
        </p:spPr>
        <p:txBody>
          <a:bodyPr/>
          <a:lstStyle/>
          <a:p>
            <a:r>
              <a:rPr lang="en-US" altLang="en-US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63A5-94F2-2846-9C2A-1A5D711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22A48-89DA-0B4E-88BA-335C3C4BA06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DF109455-CB29-1841-B47A-F93458A5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8" y="3723217"/>
            <a:ext cx="5742516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3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90D4-52F9-C243-AE1A-616121F5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B91C1-BCEB-294D-A55A-45903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D01A1-CBC7-244D-A7BE-5C1A9E56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" y="0"/>
            <a:ext cx="1108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5A6-9B6F-8346-AE54-14E4F29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73B46-EEE3-D14E-B72D-28B39A32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FB4A-6D42-7540-9FF8-FC6FF34C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0"/>
            <a:ext cx="1171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7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186-8911-9F4B-8D5D-343D0DB2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6CCD6-B825-BC46-BEF8-0B94C44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11F1E-AE2B-BE4A-81EB-99D967B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029"/>
            <a:ext cx="12192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726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1518</Words>
  <Application>Microsoft Macintosh PowerPoint</Application>
  <PresentationFormat>Widescreen</PresentationFormat>
  <Paragraphs>246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Adobe Garamond Pro</vt:lpstr>
      <vt:lpstr>Arial</vt:lpstr>
      <vt:lpstr>Calibri</vt:lpstr>
      <vt:lpstr>Times New Roman</vt:lpstr>
      <vt:lpstr>Wingdings</vt:lpstr>
      <vt:lpstr>1_Office Theme</vt:lpstr>
      <vt:lpstr>3_Office Theme</vt:lpstr>
      <vt:lpstr>PowerPoint Presentation</vt:lpstr>
      <vt:lpstr>Learning Objective</vt:lpstr>
      <vt:lpstr>Learning Objectives</vt:lpstr>
      <vt:lpstr>Computer Networking 101</vt:lpstr>
      <vt:lpstr>PowerPoint Presentation</vt:lpstr>
      <vt:lpstr>PowerPoint Presentation</vt:lpstr>
      <vt:lpstr>Demonstration</vt:lpstr>
      <vt:lpstr>PowerPoint Presentation</vt:lpstr>
      <vt:lpstr>Applications of Machine Learning  to Cybersecurity</vt:lpstr>
      <vt:lpstr>PowerPoint Presentation</vt:lpstr>
      <vt:lpstr>Modeling: Data Representation</vt:lpstr>
      <vt:lpstr>Modeling: Model Selection</vt:lpstr>
      <vt:lpstr>General Traffic Analysis Framework</vt:lpstr>
      <vt:lpstr>Application of Simple Machine Learning Models</vt:lpstr>
      <vt:lpstr>PowerPoint Presentation</vt:lpstr>
      <vt:lpstr>Applications of Machine Learning  to Cybersecurity</vt:lpstr>
      <vt:lpstr>Application-Layer DoS</vt:lpstr>
      <vt:lpstr>Application-Layer DoS Detection</vt:lpstr>
      <vt:lpstr>Exfiltration and Insider Threats</vt:lpstr>
      <vt:lpstr>Forensics</vt:lpstr>
      <vt:lpstr>Forensics: Challenges and Opportunities</vt:lpstr>
      <vt:lpstr>Exfiltration and Insider Threats</vt:lpstr>
      <vt:lpstr>Automating Access Control Lists</vt:lpstr>
      <vt:lpstr>Automating Access Control Lists</vt:lpstr>
      <vt:lpstr>Summary</vt:lpstr>
      <vt:lpstr>PowerPoint Presentation</vt:lpstr>
      <vt:lpstr>Bonus: Predictive Analytics for Cybersecurity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Feamster</dc:creator>
  <cp:lastModifiedBy>Nick Feamster</cp:lastModifiedBy>
  <cp:revision>11</cp:revision>
  <dcterms:created xsi:type="dcterms:W3CDTF">2020-10-05T15:25:46Z</dcterms:created>
  <dcterms:modified xsi:type="dcterms:W3CDTF">2020-10-19T14:10:29Z</dcterms:modified>
</cp:coreProperties>
</file>